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5706" r:id="rId1"/>
  </p:sldMasterIdLst>
  <p:notesMasterIdLst>
    <p:notesMasterId r:id="rId3"/>
  </p:notesMasterIdLst>
  <p:handoutMasterIdLst>
    <p:handoutMasterId r:id="rId4"/>
  </p:handoutMasterIdLst>
  <p:sldIdLst>
    <p:sldId id="4412" r:id="rId2"/>
  </p:sldIdLst>
  <p:sldSz cx="12192000" cy="6858000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HGPｺﾞｼｯｸE" pitchFamily="50" charset="-128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 userDrawn="1">
          <p15:clr>
            <a:srgbClr val="A4A3A4"/>
          </p15:clr>
        </p15:guide>
        <p15:guide id="2" orient="horz" pos="4319" userDrawn="1">
          <p15:clr>
            <a:srgbClr val="A4A3A4"/>
          </p15:clr>
        </p15:guide>
        <p15:guide id="3" orient="horz" pos="518" userDrawn="1">
          <p15:clr>
            <a:srgbClr val="A4A3A4"/>
          </p15:clr>
        </p15:guide>
        <p15:guide id="4" orient="horz" pos="2162" userDrawn="1">
          <p15:clr>
            <a:srgbClr val="A4A3A4"/>
          </p15:clr>
        </p15:guide>
        <p15:guide id="5" orient="horz" pos="1243" userDrawn="1">
          <p15:clr>
            <a:srgbClr val="A4A3A4"/>
          </p15:clr>
        </p15:guide>
        <p15:guide id="6" pos="267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7413" userDrawn="1">
          <p15:clr>
            <a:srgbClr val="A4A3A4"/>
          </p15:clr>
        </p15:guide>
        <p15:guide id="9" pos="223" userDrawn="1">
          <p15:clr>
            <a:srgbClr val="A4A3A4"/>
          </p15:clr>
        </p15:guide>
        <p15:guide id="10" pos="730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B3"/>
    <a:srgbClr val="06599F"/>
    <a:srgbClr val="150E9C"/>
    <a:srgbClr val="0659BD"/>
    <a:srgbClr val="74A8B3"/>
    <a:srgbClr val="4D4D4D"/>
    <a:srgbClr val="3C3C3C"/>
    <a:srgbClr val="516C8D"/>
    <a:srgbClr val="0737A3"/>
    <a:srgbClr val="0827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96353" autoAdjust="0"/>
  </p:normalViewPr>
  <p:slideViewPr>
    <p:cSldViewPr snapToGrid="0">
      <p:cViewPr varScale="1">
        <p:scale>
          <a:sx n="106" d="100"/>
          <a:sy n="106" d="100"/>
        </p:scale>
        <p:origin x="1236" y="120"/>
      </p:cViewPr>
      <p:guideLst>
        <p:guide orient="horz" pos="73"/>
        <p:guide orient="horz" pos="4319"/>
        <p:guide orient="horz" pos="518"/>
        <p:guide orient="horz" pos="2162"/>
        <p:guide orient="horz" pos="1243"/>
        <p:guide pos="267"/>
        <p:guide pos="3840"/>
        <p:guide pos="7413"/>
        <p:guide pos="223"/>
        <p:guide pos="7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70350"/>
    </p:cViewPr>
  </p:sorterViewPr>
  <p:notesViewPr>
    <p:cSldViewPr snapToGrid="0">
      <p:cViewPr varScale="1">
        <p:scale>
          <a:sx n="139" d="100"/>
          <a:sy n="139" d="100"/>
        </p:scale>
        <p:origin x="1374" y="120"/>
      </p:cViewPr>
      <p:guideLst>
        <p:guide orient="horz" pos="2145"/>
        <p:guide pos="312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1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latin typeface="ＭＳ ゴシック" panose="020B0609070205080204" pitchFamily="49" charset="-128"/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551" y="11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latin typeface="ＭＳ ゴシック" panose="020B0609070205080204" pitchFamily="49" charset="-128"/>
            </a:endParaRPr>
          </a:p>
        </p:txBody>
      </p:sp>
      <p:sp>
        <p:nvSpPr>
          <p:cNvPr id="337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6154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latin typeface="ＭＳ ゴシック" panose="020B0609070205080204" pitchFamily="49" charset="-128"/>
            </a:endParaRPr>
          </a:p>
        </p:txBody>
      </p:sp>
      <p:sp>
        <p:nvSpPr>
          <p:cNvPr id="337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551" y="6466154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FB9E272-F156-442B-96FD-695CA03C7233}" type="slidenum">
              <a:rPr lang="en-US" altLang="ja-JP">
                <a:latin typeface="ＭＳ ゴシック" panose="020B0609070205080204" pitchFamily="49" charset="-128"/>
              </a:rPr>
              <a:pPr>
                <a:defRPr/>
              </a:pPr>
              <a:t>‹#›</a:t>
            </a:fld>
            <a:endParaRPr lang="en-US" altLang="ja-JP" dirty="0">
              <a:latin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3498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1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latin typeface="ＭＳ ゴシック" panose="020B0609070205080204" pitchFamily="49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7551" y="11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>
                <a:latin typeface="ＭＳ ゴシック" panose="020B0609070205080204" pitchFamily="49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13038" y="511175"/>
            <a:ext cx="4533900" cy="2551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5730" y="3233077"/>
            <a:ext cx="7947915" cy="306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6154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100">
                <a:latin typeface="ＭＳ ゴシック" panose="020B0609070205080204" pitchFamily="49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7551" y="6466154"/>
            <a:ext cx="4309566" cy="33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1" tIns="45690" rIns="91381" bIns="4569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100">
                <a:latin typeface="ＭＳ ゴシック" panose="020B0609070205080204" pitchFamily="49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825EAD85-834C-44DF-A352-DE3449C78C7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05847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anose="020B0609070205080204" pitchFamily="49" charset="-128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9">
            <a:extLst>
              <a:ext uri="{FF2B5EF4-FFF2-40B4-BE49-F238E27FC236}">
                <a16:creationId xmlns:a16="http://schemas.microsoft.com/office/drawing/2014/main" id="{2F674EAB-4486-760C-C8FA-349CB0CD664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817249" y="6191321"/>
            <a:ext cx="9177338" cy="0"/>
          </a:xfrm>
          <a:prstGeom prst="line">
            <a:avLst/>
          </a:prstGeom>
          <a:noFill/>
          <a:ln w="12700">
            <a:solidFill>
              <a:schemeClr val="bg1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プレースホルダー 16">
            <a:extLst>
              <a:ext uri="{FF2B5EF4-FFF2-40B4-BE49-F238E27FC236}">
                <a16:creationId xmlns:a16="http://schemas.microsoft.com/office/drawing/2014/main" id="{922F5210-9A2A-D3F3-5209-413DE75DB0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15401" y="6235268"/>
            <a:ext cx="9839449" cy="579375"/>
          </a:xfrm>
          <a:prstGeom prst="rect">
            <a:avLst/>
          </a:prstGeom>
        </p:spPr>
        <p:txBody>
          <a:bodyPr/>
          <a:lstStyle>
            <a:lvl1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游ゴシック" panose="020B0400000000000000" pitchFamily="50" charset="-128"/>
              <a:buChar char="※"/>
              <a:tabLst/>
              <a:defRPr sz="700">
                <a:solidFill>
                  <a:schemeClr val="tx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注釈テキストが入ります。</a:t>
            </a:r>
          </a:p>
        </p:txBody>
      </p:sp>
      <p:pic>
        <p:nvPicPr>
          <p:cNvPr id="25" name="図 2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94" y="6315316"/>
            <a:ext cx="1657155" cy="419280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840BFD5-12D5-B32F-A92A-E95DD73D25EB}"/>
              </a:ext>
            </a:extLst>
          </p:cNvPr>
          <p:cNvSpPr/>
          <p:nvPr userDrawn="1"/>
        </p:nvSpPr>
        <p:spPr>
          <a:xfrm>
            <a:off x="0" y="0"/>
            <a:ext cx="12192000" cy="788144"/>
          </a:xfrm>
          <a:prstGeom prst="rect">
            <a:avLst/>
          </a:prstGeom>
          <a:solidFill>
            <a:srgbClr val="F8F9FB"/>
          </a:solidFill>
          <a:ln/>
          <a:effectLst>
            <a:outerShdw blurRad="57150" dist="19050" dir="5400000" algn="ctr" rotWithShape="0">
              <a:schemeClr val="bg1">
                <a:lumMod val="75000"/>
                <a:alpha val="63000"/>
              </a:scheme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FE599C0-8615-E9BC-6B41-182A44FFC3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8147" y="221845"/>
            <a:ext cx="958297" cy="396133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1624A98-F5E2-1865-F364-92B2C8D52047}"/>
              </a:ext>
            </a:extLst>
          </p:cNvPr>
          <p:cNvSpPr/>
          <p:nvPr userDrawn="1"/>
        </p:nvSpPr>
        <p:spPr>
          <a:xfrm rot="10800000" flipV="1">
            <a:off x="0" y="0"/>
            <a:ext cx="12192000" cy="81867"/>
          </a:xfrm>
          <a:prstGeom prst="rect">
            <a:avLst/>
          </a:prstGeom>
          <a:solidFill>
            <a:srgbClr val="0827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プレースホルダー 3">
            <a:extLst>
              <a:ext uri="{FF2B5EF4-FFF2-40B4-BE49-F238E27FC236}">
                <a16:creationId xmlns:a16="http://schemas.microsoft.com/office/drawing/2014/main" id="{CCC3CEE6-688C-419E-4826-54C2A7B68F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3837" y="117506"/>
            <a:ext cx="10171036" cy="635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1">
                <a:solidFill>
                  <a:schemeClr val="tx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ページタイトルを入力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58D8BC86-4CE9-FF41-0A24-5FA77BD48D7F}"/>
              </a:ext>
            </a:extLst>
          </p:cNvPr>
          <p:cNvGrpSpPr/>
          <p:nvPr userDrawn="1"/>
        </p:nvGrpSpPr>
        <p:grpSpPr>
          <a:xfrm>
            <a:off x="89662" y="346368"/>
            <a:ext cx="194490" cy="136047"/>
            <a:chOff x="2391912" y="2566572"/>
            <a:chExt cx="1033359" cy="722843"/>
          </a:xfrm>
          <a:solidFill>
            <a:srgbClr val="082752"/>
          </a:solidFill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434DB43-DF2C-0768-702D-D965349F7A8A}"/>
                </a:ext>
              </a:extLst>
            </p:cNvPr>
            <p:cNvSpPr/>
            <p:nvPr userDrawn="1"/>
          </p:nvSpPr>
          <p:spPr>
            <a:xfrm rot="2700000">
              <a:off x="2803813" y="2811478"/>
              <a:ext cx="621458" cy="1316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E073893-C59F-982C-042A-3E051168D46A}"/>
                </a:ext>
              </a:extLst>
            </p:cNvPr>
            <p:cNvSpPr/>
            <p:nvPr userDrawn="1"/>
          </p:nvSpPr>
          <p:spPr>
            <a:xfrm rot="18900000">
              <a:off x="2803813" y="3157769"/>
              <a:ext cx="621458" cy="1316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8C204C49-3FB9-50A6-07D6-B2DB4C57A6A0}"/>
                </a:ext>
              </a:extLst>
            </p:cNvPr>
            <p:cNvSpPr/>
            <p:nvPr userDrawn="1"/>
          </p:nvSpPr>
          <p:spPr>
            <a:xfrm>
              <a:off x="2391912" y="2984380"/>
              <a:ext cx="842778" cy="1316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ECF9ED8-51CF-28F4-7EE1-49680FFEB078}"/>
              </a:ext>
            </a:extLst>
          </p:cNvPr>
          <p:cNvSpPr txBox="1"/>
          <p:nvPr userDrawn="1"/>
        </p:nvSpPr>
        <p:spPr>
          <a:xfrm>
            <a:off x="4184219" y="6461188"/>
            <a:ext cx="39079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800" dirty="0">
                <a:solidFill>
                  <a:srgbClr val="40404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©  Medical Collective Intelligence Co., Ltd.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7040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48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3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lang="ja-JP" altLang="en-US" sz="1800" b="1" dirty="0" smtClean="0">
          <a:solidFill>
            <a:srgbClr val="333333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HGPｺﾞｼｯｸE" pitchFamily="50" charset="-128"/>
          <a:ea typeface="HGPｺﾞｼｯｸE" pitchFamily="50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kumimoji="1" sz="1400" b="0">
          <a:solidFill>
            <a:srgbClr val="06599F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333333"/>
          </a:solidFill>
          <a:latin typeface="HGPｺﾞｼｯｸE" panose="020B0900000000000000" pitchFamily="50" charset="-128"/>
          <a:ea typeface="HGPｺﾞｼｯｸE" panose="020B0900000000000000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333333"/>
          </a:solidFill>
          <a:latin typeface="HGPｺﾞｼｯｸE" panose="020B0900000000000000" pitchFamily="50" charset="-128"/>
          <a:ea typeface="HGPｺﾞｼｯｸE" panose="020B0900000000000000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333333"/>
          </a:solidFill>
          <a:latin typeface="HGPｺﾞｼｯｸE" panose="020B0900000000000000" pitchFamily="50" charset="-128"/>
          <a:ea typeface="HGPｺﾞｼｯｸE" panose="020B0900000000000000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333333"/>
          </a:solidFill>
          <a:latin typeface="HGPｺﾞｼｯｸE" panose="020B0900000000000000" pitchFamily="50" charset="-128"/>
          <a:ea typeface="HGPｺﾞｼｯｸE" panose="020B0900000000000000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7CBEC0-9834-6527-8643-AF90E524DC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ja-JP" altLang="en-US" sz="1800" b="1" kern="100" dirty="0">
                <a:effectLst/>
                <a:cs typeface="Arial" panose="020B0604020202020204" pitchFamily="34" charset="0"/>
              </a:rPr>
              <a:t>オムニチャネルにおける</a:t>
            </a:r>
            <a:r>
              <a:rPr lang="en-US" altLang="ja-JP" sz="1800" b="1" kern="100" dirty="0">
                <a:effectLst/>
                <a:cs typeface="Arial" panose="020B0604020202020204" pitchFamily="34" charset="0"/>
              </a:rPr>
              <a:t>MR</a:t>
            </a:r>
            <a:r>
              <a:rPr lang="ja-JP" altLang="en-US" sz="1800" b="1" kern="100" dirty="0">
                <a:effectLst/>
                <a:cs typeface="Arial" panose="020B0604020202020204" pitchFamily="34" charset="0"/>
              </a:rPr>
              <a:t>のあるべき姿の実現モデル</a:t>
            </a:r>
          </a:p>
        </p:txBody>
      </p:sp>
      <p:sp>
        <p:nvSpPr>
          <p:cNvPr id="9" name="テキスト プレースホルダー 16">
            <a:extLst>
              <a:ext uri="{FF2B5EF4-FFF2-40B4-BE49-F238E27FC236}">
                <a16:creationId xmlns:a16="http://schemas.microsoft.com/office/drawing/2014/main" id="{5875A86F-0A2B-2DBA-D6E0-CF04FB070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15401" y="6235268"/>
            <a:ext cx="9839449" cy="579375"/>
          </a:xfrm>
          <a:prstGeom prst="rect">
            <a:avLst/>
          </a:prstGeom>
        </p:spPr>
        <p:txBody>
          <a:bodyPr/>
          <a:lstStyle>
            <a:lvl1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游ゴシック" panose="020B0400000000000000" pitchFamily="50" charset="-128"/>
              <a:buChar char="※"/>
              <a:tabLst/>
              <a:defRPr sz="700">
                <a:solidFill>
                  <a:schemeClr val="tx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en-US" altLang="ja-JP" dirty="0"/>
              <a:t>MCI</a:t>
            </a:r>
            <a:r>
              <a:rPr kumimoji="1" lang="ja-JP" altLang="en-US" dirty="0"/>
              <a:t>主催 「第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回 オムニチャネルにおける理想の</a:t>
            </a:r>
            <a:r>
              <a:rPr kumimoji="1" lang="en-US" altLang="ja-JP" dirty="0"/>
              <a:t>MR</a:t>
            </a:r>
            <a:r>
              <a:rPr kumimoji="1" lang="ja-JP" altLang="en-US" dirty="0"/>
              <a:t>研究会 </a:t>
            </a:r>
            <a:r>
              <a:rPr kumimoji="1" lang="en-US" altLang="ja-JP" dirty="0"/>
              <a:t>(2024</a:t>
            </a:r>
            <a:r>
              <a:rPr kumimoji="1" lang="ja-JP" altLang="en-US" dirty="0"/>
              <a:t>年</a:t>
            </a:r>
            <a:r>
              <a:rPr kumimoji="1" lang="en-US" altLang="ja-JP" dirty="0"/>
              <a:t>6</a:t>
            </a:r>
            <a:r>
              <a:rPr kumimoji="1" lang="ja-JP" altLang="en-US" dirty="0"/>
              <a:t>月</a:t>
            </a:r>
            <a:r>
              <a:rPr kumimoji="1" lang="en-US" altLang="ja-JP" dirty="0"/>
              <a:t>21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r>
              <a:rPr kumimoji="1" lang="ja-JP" altLang="en-US" dirty="0"/>
              <a:t>」のディスカッション結果をもとに作成。</a:t>
            </a:r>
          </a:p>
        </p:txBody>
      </p:sp>
      <p:pic>
        <p:nvPicPr>
          <p:cNvPr id="5" name="図 4" descr="ダイアグラム&#10;&#10;自動的に生成された説明">
            <a:extLst>
              <a:ext uri="{FF2B5EF4-FFF2-40B4-BE49-F238E27FC236}">
                <a16:creationId xmlns:a16="http://schemas.microsoft.com/office/drawing/2014/main" id="{084249B2-5138-6626-EC61-D7BEE0353C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74" y="861244"/>
            <a:ext cx="9327018" cy="526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71307"/>
      </p:ext>
    </p:extLst>
  </p:cSld>
  <p:clrMapOvr>
    <a:masterClrMapping/>
  </p:clrMapOvr>
</p:sld>
</file>

<file path=ppt/theme/theme1.xml><?xml version="1.0" encoding="utf-8"?>
<a:theme xmlns:a="http://schemas.openxmlformats.org/drawingml/2006/main" name="1_標準デザイン">
  <a:themeElements>
    <a:clrScheme name="MCIカラー（補助色）">
      <a:dk1>
        <a:srgbClr val="3B3B3B"/>
      </a:dk1>
      <a:lt1>
        <a:srgbClr val="FFFFFF"/>
      </a:lt1>
      <a:dk2>
        <a:srgbClr val="3B3B3B"/>
      </a:dk2>
      <a:lt2>
        <a:srgbClr val="DBE5F1"/>
      </a:lt2>
      <a:accent1>
        <a:srgbClr val="66CCFF"/>
      </a:accent1>
      <a:accent2>
        <a:srgbClr val="158AFF"/>
      </a:accent2>
      <a:accent3>
        <a:srgbClr val="3366FF"/>
      </a:accent3>
      <a:accent4>
        <a:srgbClr val="3333CC"/>
      </a:accent4>
      <a:accent5>
        <a:srgbClr val="4F81BD"/>
      </a:accent5>
      <a:accent6>
        <a:srgbClr val="205E92"/>
      </a:accent6>
      <a:hlink>
        <a:srgbClr val="FFC000"/>
      </a:hlink>
      <a:folHlink>
        <a:srgbClr val="FF505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ｺﾞｼｯｸE" pitchFamily="50" charset="-128"/>
            <a:ea typeface="HGPｺﾞｼｯｸE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ｺﾞｼｯｸE" pitchFamily="50" charset="-128"/>
            <a:ea typeface="HGPｺﾞｼｯｸE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800" dirty="0" smtClean="0">
            <a:latin typeface="+mj-lt"/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HGPｺﾞｼｯｸE</vt:lpstr>
      <vt:lpstr>ＭＳ ゴシック</vt:lpstr>
      <vt:lpstr>メイリオ</vt:lpstr>
      <vt:lpstr>游ゴシック</vt:lpstr>
      <vt:lpstr>Arial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2011-03-16T06:57:23Z</dcterms:created>
  <dcterms:modified xsi:type="dcterms:W3CDTF">2024-07-31T04:02:43Z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1_標準デザイン:3</vt:lpwstr>
  </property>
  <property fmtid="{D5CDD505-2E9C-101B-9397-08002B2CF9AE}" pid="3" name="ClassificationContentMarkingFooterText">
    <vt:lpwstr>Confidential - Not for Public Consumption or Distribution</vt:lpwstr>
  </property>
  <property fmtid="{D5CDD505-2E9C-101B-9397-08002B2CF9AE}" pid="4" name="MSIP_Label_a844c618-538c-404a-b2f6-f58b5e4f4fae_Enabled">
    <vt:lpwstr>true</vt:lpwstr>
  </property>
  <property fmtid="{D5CDD505-2E9C-101B-9397-08002B2CF9AE}" pid="5" name="MSIP_Label_a844c618-538c-404a-b2f6-f58b5e4f4fae_SetDate">
    <vt:lpwstr>2024-07-31T04:02:26Z</vt:lpwstr>
  </property>
  <property fmtid="{D5CDD505-2E9C-101B-9397-08002B2CF9AE}" pid="6" name="MSIP_Label_a844c618-538c-404a-b2f6-f58b5e4f4fae_Method">
    <vt:lpwstr>Privileged</vt:lpwstr>
  </property>
  <property fmtid="{D5CDD505-2E9C-101B-9397-08002B2CF9AE}" pid="7" name="MSIP_Label_a844c618-538c-404a-b2f6-f58b5e4f4fae_Name">
    <vt:lpwstr>Public</vt:lpwstr>
  </property>
  <property fmtid="{D5CDD505-2E9C-101B-9397-08002B2CF9AE}" pid="8" name="MSIP_Label_a844c618-538c-404a-b2f6-f58b5e4f4fae_SiteId">
    <vt:lpwstr>41eb501a-f671-4ce0-a5bf-b64168c3705f</vt:lpwstr>
  </property>
  <property fmtid="{D5CDD505-2E9C-101B-9397-08002B2CF9AE}" pid="9" name="MSIP_Label_a844c618-538c-404a-b2f6-f58b5e4f4fae_ActionId">
    <vt:lpwstr>57a36451-0214-4323-b525-0765d032d8c9</vt:lpwstr>
  </property>
  <property fmtid="{D5CDD505-2E9C-101B-9397-08002B2CF9AE}" pid="10" name="MSIP_Label_a844c618-538c-404a-b2f6-f58b5e4f4fae_ContentBits">
    <vt:lpwstr>0</vt:lpwstr>
  </property>
</Properties>
</file>